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93" r:id="rId2"/>
    <p:sldId id="294" r:id="rId3"/>
    <p:sldId id="334" r:id="rId4"/>
    <p:sldId id="347" r:id="rId5"/>
    <p:sldId id="346" r:id="rId6"/>
    <p:sldId id="348" r:id="rId7"/>
    <p:sldId id="349" r:id="rId8"/>
    <p:sldId id="350" r:id="rId9"/>
    <p:sldId id="351" r:id="rId10"/>
    <p:sldId id="352" r:id="rId11"/>
    <p:sldId id="353" r:id="rId12"/>
    <p:sldId id="354" r:id="rId13"/>
    <p:sldId id="355" r:id="rId14"/>
    <p:sldId id="356" r:id="rId15"/>
    <p:sldId id="357" r:id="rId16"/>
    <p:sldId id="358" r:id="rId17"/>
    <p:sldId id="359" r:id="rId18"/>
    <p:sldId id="360" r:id="rId19"/>
    <p:sldId id="361" r:id="rId20"/>
    <p:sldId id="362" r:id="rId21"/>
  </p:sldIdLst>
  <p:sldSz cx="6858000" cy="9906000" type="A4"/>
  <p:notesSz cx="6797675" cy="98742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4D64AD"/>
    <a:srgbClr val="43B2D9"/>
    <a:srgbClr val="003300"/>
    <a:srgbClr val="435681"/>
    <a:srgbClr val="6393A9"/>
    <a:srgbClr val="654B7B"/>
    <a:srgbClr val="403242"/>
    <a:srgbClr val="566EA4"/>
    <a:srgbClr val="58A2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4660"/>
  </p:normalViewPr>
  <p:slideViewPr>
    <p:cSldViewPr>
      <p:cViewPr varScale="1">
        <p:scale>
          <a:sx n="60" d="100"/>
          <a:sy n="60" d="100"/>
        </p:scale>
        <p:origin x="-2874" y="-9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2015-03-27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0966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2015-03-27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17725" y="741363"/>
            <a:ext cx="25622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5482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117725" y="741363"/>
            <a:ext cx="2562225" cy="37020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3694891"/>
            <a:ext cx="6885384" cy="504056"/>
          </a:xfrm>
        </p:spPr>
        <p:txBody>
          <a:bodyPr vert="horz" wrap="square" lIns="91440" tIns="45720" rIns="91440" bIns="45720"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contourClr>
                <a:schemeClr val="bg1"/>
              </a:contourClr>
            </a:sp3d>
          </a:bodyPr>
          <a:lstStyle>
            <a:lvl1pPr marL="0" indent="0" algn="ctr" defTabSz="914400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pitchFamily="34" charset="0"/>
              <a:buNone/>
              <a:defRPr kumimoji="1" lang="ko-KR" altLang="en-US" sz="2000" b="0" i="1" kern="1200" cap="none" spc="0" dirty="0">
                <a:ln w="3175"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latin typeface="HY견고딕" pitchFamily="18" charset="-127"/>
                <a:ea typeface="HY견고딕" pitchFamily="18" charset="-127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2015-03-27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0" y="4198947"/>
            <a:ext cx="6885384" cy="75405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 extrusionH="57150" prstMaterial="metal">
              <a:bevelT w="38100" h="25400" prst="coolSlant"/>
              <a:contourClr>
                <a:schemeClr val="bg2"/>
              </a:contourClr>
            </a:sp3d>
          </a:bodyPr>
          <a:lstStyle>
            <a:lvl1pPr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kumimoji="1" lang="ko-KR" altLang="en-US" sz="4300" b="0" i="1" kern="1200" cap="none" spc="0" dirty="0">
                <a:ln w="3175"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2015-03-27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2676" y="3808873"/>
            <a:ext cx="5829300" cy="1967442"/>
          </a:xfrm>
        </p:spPr>
        <p:txBody>
          <a:bodyPr anchor="ctr"/>
          <a:lstStyle>
            <a:lvl1pPr algn="ctr">
              <a:defRPr sz="4000" b="0" cap="all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2015-03-27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프리미엄템플릿\뷔페-속지1(세로)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2675" y="0"/>
            <a:ext cx="1965325" cy="1023938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-15661" y="3285"/>
            <a:ext cx="5400600" cy="881682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200" kern="1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2015-03-27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프리미엄템플릿\뷔페-속지2(세로)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4087" y="0"/>
            <a:ext cx="2093913" cy="1481137"/>
          </a:xfrm>
          <a:prstGeom prst="rect">
            <a:avLst/>
          </a:prstGeom>
          <a:noFill/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3207" y="1130575"/>
            <a:ext cx="6301894" cy="8156330"/>
          </a:xfrm>
        </p:spPr>
        <p:txBody>
          <a:bodyPr/>
          <a:lstStyle>
            <a:lvl1pPr algn="l">
              <a:buNone/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390094"/>
            <a:ext cx="1600200" cy="318704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2015-03-27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390094"/>
            <a:ext cx="2171700" cy="31870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390094"/>
            <a:ext cx="1600200" cy="318704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-27384" y="0"/>
            <a:ext cx="5256584" cy="885001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2015-03-27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332656" y="3944888"/>
            <a:ext cx="6192688" cy="101566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 extrusionH="57150" prstMaterial="metal">
              <a:bevelT w="38100" h="25400" prst="coolSlant"/>
              <a:contourClr>
                <a:schemeClr val="bg2"/>
              </a:contourClr>
            </a:sp3d>
          </a:bodyPr>
          <a:lstStyle>
            <a:lvl1pPr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kumimoji="1" lang="ko-KR" altLang="en-US" sz="6000" b="0" i="1" kern="1200" cap="none" spc="0" dirty="0">
                <a:ln w="3175"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7482"/>
            <a:ext cx="6172200" cy="1151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534032"/>
            <a:ext cx="6172200" cy="7635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286911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2015-03-27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286911"/>
            <a:ext cx="21717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286911"/>
            <a:ext cx="1600200" cy="421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://www.google.co.kr/url?sa=i&amp;rct=j&amp;q=&amp;esrc=s&amp;frm=1&amp;source=images&amp;cd=&amp;cad=rja&amp;uact=8&amp;ved=0CAcQjRw&amp;url=http://bebet.net/avstraliya/ozero-hiller&amp;ei=-UgKVaXjDI2i8AWg34KoCg&amp;bvm=bv.88198703,bs.1,d.dGY&amp;psig=AFQjCNGdPz3eOg45lm9hm4bnTdxjxw7ewA&amp;ust=1426817618620021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jpeg"/><Relationship Id="rId9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http://www.google.co.kr/url?sa=i&amp;rct=j&amp;q=&amp;esrc=s&amp;frm=1&amp;source=images&amp;cd=&amp;docid=PILHXU47C4i_bM&amp;tbnid=ECQ-XJeP0pJqZM:&amp;ved=0CAUQjRw&amp;url=http://gugu3930.tistory.com/18&amp;ei=5aPEU4KcJ8mNkAXEgIHgAw&amp;bvm=bv.70810081,d.dGI&amp;psig=AFQjCNEaqoDgaGLjTXD0-geSUgwtAYz_ow&amp;ust=1405482329277523" TargetMode="External"/><Relationship Id="rId7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http://www.google.co.kr/url?sa=i&amp;rct=j&amp;q=&amp;esrc=s&amp;frm=1&amp;source=images&amp;cd=&amp;cad=rja&amp;uact=8&amp;docid=RWFqWab0jesFJM&amp;tbnid=VMVymK303ndU3M:&amp;ved=0CAUQjRw&amp;url=http://ask.nate.com/qna/view.html?n%3D12055744&amp;ei=pafEU6O8N8TQkwX05YDADg&amp;bvm=bv.70810081,d.dGI&amp;psig=AFQjCNEaqoDgaGLjTXD0-geSUgwtAYz_ow&amp;ust=1405482329277523" TargetMode="External"/><Relationship Id="rId7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3.png"/><Relationship Id="rId4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3.png"/><Relationship Id="rId4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eg"/><Relationship Id="rId5" Type="http://schemas.openxmlformats.org/officeDocument/2006/relationships/image" Target="../media/image23.png"/><Relationship Id="rId4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3.png"/><Relationship Id="rId4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image" Target="../media/image23.png"/><Relationship Id="rId4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eg"/><Relationship Id="rId5" Type="http://schemas.openxmlformats.org/officeDocument/2006/relationships/image" Target="../media/image23.png"/><Relationship Id="rId4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5" Type="http://schemas.openxmlformats.org/officeDocument/2006/relationships/image" Target="../media/image23.png"/><Relationship Id="rId4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23.png"/><Relationship Id="rId4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eg"/><Relationship Id="rId5" Type="http://schemas.openxmlformats.org/officeDocument/2006/relationships/image" Target="../media/image23.png"/><Relationship Id="rId4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eg"/><Relationship Id="rId5" Type="http://schemas.openxmlformats.org/officeDocument/2006/relationships/image" Target="../media/image23.png"/><Relationship Id="rId4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eg"/><Relationship Id="rId5" Type="http://schemas.openxmlformats.org/officeDocument/2006/relationships/image" Target="../media/image23.png"/><Relationship Id="rId4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eg"/><Relationship Id="rId5" Type="http://schemas.openxmlformats.org/officeDocument/2006/relationships/image" Target="../media/image23.png"/><Relationship Id="rId4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jpeg"/><Relationship Id="rId5" Type="http://schemas.openxmlformats.org/officeDocument/2006/relationships/image" Target="../media/image23.png"/><Relationship Id="rId4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jpeg"/><Relationship Id="rId5" Type="http://schemas.openxmlformats.org/officeDocument/2006/relationships/image" Target="../media/image23.png"/><Relationship Id="rId4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eg"/><Relationship Id="rId5" Type="http://schemas.openxmlformats.org/officeDocument/2006/relationships/image" Target="../media/image23.png"/><Relationship Id="rId4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jpeg"/><Relationship Id="rId5" Type="http://schemas.openxmlformats.org/officeDocument/2006/relationships/image" Target="../media/image23.png"/><Relationship Id="rId4" Type="http://schemas.openxmlformats.org/officeDocument/2006/relationships/hyperlink" Target="http://www.google.co.kr/url?sa=i&amp;rct=j&amp;q=&amp;esrc=s&amp;frm=1&amp;source=images&amp;cd=&amp;cad=rja&amp;uact=8&amp;ved=0CAcQjRw&amp;url=http://flagpedia.net/senegal&amp;ei=ydgIVZP3Ec7s8AXa-oHICg&amp;bvm=bv.88198703,d.dGY&amp;psig=AFQjCNHLFWoWaa5dYWGV6dOUbKxpzYA4AQ&amp;ust=142672953982573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ebet.net/uploads/picture/3221/hiller-bebet-net-2.jp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16"/>
          <a:stretch/>
        </p:blipFill>
        <p:spPr bwMode="auto">
          <a:xfrm>
            <a:off x="1146447" y="1460893"/>
            <a:ext cx="5522913" cy="8073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그림 12" descr="뷔페-표지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88640" y="5169024"/>
            <a:ext cx="6858000" cy="2029968"/>
          </a:xfrm>
          <a:prstGeom prst="rect">
            <a:avLst/>
          </a:prstGeom>
        </p:spPr>
      </p:pic>
      <p:sp>
        <p:nvSpPr>
          <p:cNvPr id="7" name="제목 6"/>
          <p:cNvSpPr>
            <a:spLocks noGrp="1"/>
          </p:cNvSpPr>
          <p:nvPr>
            <p:ph type="ctrTitle"/>
          </p:nvPr>
        </p:nvSpPr>
        <p:spPr>
          <a:xfrm>
            <a:off x="0" y="5497705"/>
            <a:ext cx="6885384" cy="1415772"/>
          </a:xfrm>
        </p:spPr>
        <p:txBody>
          <a:bodyPr/>
          <a:lstStyle/>
          <a:p>
            <a:r>
              <a:rPr lang="en-US" altLang="ko-KR" dirty="0" smtClean="0"/>
              <a:t>About</a:t>
            </a:r>
            <a:br>
              <a:rPr lang="en-US" altLang="ko-KR" dirty="0" smtClean="0"/>
            </a:br>
            <a:r>
              <a:rPr lang="en-US" altLang="ko-KR" dirty="0" smtClean="0"/>
              <a:t>Senegal</a:t>
            </a:r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210026" y="167138"/>
            <a:ext cx="5196546" cy="1144800"/>
            <a:chOff x="210026" y="167138"/>
            <a:chExt cx="5196546" cy="1144800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9231" y="167138"/>
              <a:ext cx="1225814" cy="1144800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1974" y="167138"/>
              <a:ext cx="1153835" cy="1144800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2737" y="167138"/>
              <a:ext cx="1153835" cy="1144800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9" name="Picture 5" descr="http://flagpedia.net/data/flags/ultra/sn.png">
              <a:hlinkClick r:id="rId9"/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026" y="167138"/>
              <a:ext cx="1132276" cy="1144800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그림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8532925"/>
            <a:ext cx="926594" cy="1069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282" y="9561512"/>
            <a:ext cx="64790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주</a:t>
            </a:r>
            <a:r>
              <a:rPr lang="en-US" altLang="ko-KR" sz="1600" b="1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. </a:t>
            </a:r>
            <a:r>
              <a:rPr lang="ko-KR" altLang="en-US" sz="1600" b="1" dirty="0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t>인천 세네갈 명예영사관</a:t>
            </a:r>
            <a:endParaRPr lang="ko-KR" altLang="en-US" sz="1600" b="1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프리미엄템플릿\뷔페-간지2(세로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049344"/>
            <a:ext cx="6858000" cy="1106488"/>
          </a:xfrm>
          <a:prstGeom prst="rect">
            <a:avLst/>
          </a:prstGeom>
          <a:noFill/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492" y="3356396"/>
            <a:ext cx="3098374" cy="46649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0648" y="272480"/>
            <a:ext cx="6264696" cy="858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안녕하십니까</a:t>
            </a:r>
            <a:r>
              <a:rPr lang="en-US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? </a:t>
            </a:r>
          </a:p>
          <a:p>
            <a:pPr algn="just">
              <a:lnSpc>
                <a:spcPct val="120000"/>
              </a:lnSpc>
            </a:pPr>
            <a:endParaRPr lang="ko-KR" altLang="ko-KR" sz="1200" dirty="0"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우리에게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세네갈은 그 동안 축구를 잘하는 아프리카의 어느 한 국가라고 막연히 알고 있었던 것이 사실 이었습니다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. </a:t>
            </a: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하지만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,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세네갈은 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200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만 시민의 </a:t>
            </a:r>
            <a:r>
              <a:rPr lang="ko-KR" altLang="ko-KR" sz="1200" dirty="0" err="1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다카르를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 수도로 가진 인구 약 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1300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만의 한반도와 유사한 면적을 가지고 있으며 대한민국 인천처럼 서쪽 항구를 가지고 있는 서아프리카의 수산업 전진기지이자 무역의 관문인 </a:t>
            </a: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나라</a:t>
            </a:r>
            <a:r>
              <a:rPr lang="ko-KR" altLang="en-US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이</a:t>
            </a:r>
            <a:r>
              <a:rPr lang="ko-KR" altLang="en-US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며</a:t>
            </a:r>
            <a:r>
              <a:rPr lang="en-US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,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아프리카의 작은 유럽이라 불릴 만큼 아프리카에서는 발전된 나라 입니다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. </a:t>
            </a: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세네갈은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아프리카 대륙에서 </a:t>
            </a:r>
            <a:r>
              <a:rPr lang="ko-KR" altLang="ko-KR" sz="1200" dirty="0" err="1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구데타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 없이 민주적 절차로 정권 교체가 이루어진 유일한 나라 이기도 합니다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. </a:t>
            </a:r>
            <a:endParaRPr lang="ko-KR" altLang="ko-KR" sz="1200" dirty="0"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  <a:p>
            <a:pPr algn="just">
              <a:lnSpc>
                <a:spcPct val="120000"/>
              </a:lnSpc>
            </a:pPr>
            <a:endParaRPr lang="en-US" altLang="ko-KR" sz="1200" dirty="0" smtClean="0"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세네갈의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속담 중에 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“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오해란 없다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.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다만 의사소통의 실패만 있다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.”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라는 말이 있습니다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. </a:t>
            </a:r>
            <a:endParaRPr lang="ko-KR" altLang="ko-KR" sz="1200" dirty="0"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이것은 대화나 관계에 있어서 서로간의 의사소통이 얼마나 중요한지를 알려주는 세네갈의 유명한 속담 중에 하나 입니다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. </a:t>
            </a: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세네갈과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한국에 대한 지식이 아무리 많더라도 서로간의 대화와 소통이 없이는 우호관계가 이루질 수 없는 것을 잘 알고 있기에 대한민국과 세네갈의 각종교류 즉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,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대화와 소통의 중심에 바로 명예영사가 위치하고 있다고 생각합니다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. </a:t>
            </a:r>
            <a:endParaRPr lang="en-US" altLang="ko-KR" sz="1200" dirty="0" smtClean="0"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  <a:p>
            <a:pPr algn="just">
              <a:lnSpc>
                <a:spcPct val="120000"/>
              </a:lnSpc>
            </a:pPr>
            <a:endParaRPr lang="ko-KR" altLang="ko-KR" sz="1200" dirty="0"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기회의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땅 아프리카에 대한민국의 산업발전 모델을 기반으로 신 재생에너지 산업과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 Bio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관련 기업의 유치 및 관련 인재들의 교류로 아프리카의 풍부한 자연환경과 발전된 대한민국의 산업기술의 융합으로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 Business Technology Innovation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을 이루기 위해 최선의 노력을 다하고자 합니다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. </a:t>
            </a:r>
            <a:r>
              <a:rPr lang="ko-KR" altLang="en-US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또한 </a:t>
            </a: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어업과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농업이 주축이 된 세네갈의 환경을 개선할 수 있도록 한국의 발전경험을 </a:t>
            </a: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나누고</a:t>
            </a:r>
            <a:r>
              <a:rPr lang="en-US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 </a:t>
            </a: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양국간의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문화교류로 멀지만 가까운 나라로의 입지를 </a:t>
            </a: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더욱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굳건히 하고자 합니다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. </a:t>
            </a:r>
            <a:endParaRPr lang="ko-KR" altLang="ko-KR" sz="1200" dirty="0"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  <a:p>
            <a:pPr algn="just">
              <a:lnSpc>
                <a:spcPct val="120000"/>
              </a:lnSpc>
            </a:pPr>
            <a:endParaRPr lang="en-US" altLang="ko-KR" sz="1200" dirty="0" smtClean="0"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그리고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자국민 보호라는 명예영사의 기본적인 </a:t>
            </a: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역할에</a:t>
            </a:r>
            <a:r>
              <a:rPr lang="en-US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 </a:t>
            </a:r>
          </a:p>
          <a:p>
            <a:pPr algn="just">
              <a:lnSpc>
                <a:spcPct val="120000"/>
              </a:lnSpc>
            </a:pP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있어서도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명예영사라는 책무에 누가되는 일이 </a:t>
            </a: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없도록</a:t>
            </a:r>
            <a:r>
              <a:rPr lang="en-US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 </a:t>
            </a:r>
          </a:p>
          <a:p>
            <a:pPr algn="just">
              <a:lnSpc>
                <a:spcPct val="120000"/>
              </a:lnSpc>
            </a:pP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책임과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임무에 최선의 역할을 다하도록 하겠습니다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. </a:t>
            </a:r>
            <a:endParaRPr lang="ko-KR" altLang="ko-KR" sz="1200" dirty="0"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약속의 땅 한국과 기회의 땅 세네갈을 잊는 </a:t>
            </a: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명예영사로서</a:t>
            </a:r>
            <a:r>
              <a:rPr lang="en-US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 </a:t>
            </a:r>
          </a:p>
          <a:p>
            <a:pPr algn="just">
              <a:lnSpc>
                <a:spcPct val="120000"/>
              </a:lnSpc>
            </a:pP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대한민국 </a:t>
            </a:r>
            <a:r>
              <a:rPr lang="ko-KR" altLang="en-US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국</a:t>
            </a: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민들과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인천시민들의 </a:t>
            </a: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관심을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가질 수 있는 </a:t>
            </a:r>
            <a:endParaRPr lang="en-US" altLang="ko-KR" sz="1200" dirty="0" smtClean="0"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새로운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희망의 불씨를 지피고 양국이 꿈을 이루는 </a:t>
            </a:r>
            <a:endParaRPr lang="en-US" altLang="ko-KR" sz="1200" dirty="0" smtClean="0"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교류가 이루어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질 수 있도록 최선을 다해 힘차게 </a:t>
            </a:r>
            <a:endParaRPr lang="en-US" altLang="ko-KR" sz="1200" dirty="0" smtClean="0"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뛰어보도록 하겠습니다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. </a:t>
            </a: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양국의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우호를 증진시킬 수 </a:t>
            </a:r>
            <a:endParaRPr lang="en-US" altLang="ko-KR" sz="1200" dirty="0" smtClean="0"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있는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기회의 손이 된 저에게 </a:t>
            </a: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힘이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될 수 있도록 </a:t>
            </a:r>
            <a:endParaRPr lang="en-US" altLang="ko-KR" sz="1200" dirty="0" smtClean="0"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여러분들의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뜨거운 관심과 응원을 </a:t>
            </a: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부탁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드리면서 </a:t>
            </a:r>
            <a:endParaRPr lang="en-US" altLang="ko-KR" sz="1200" dirty="0" smtClean="0"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ko-KR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인사의 </a:t>
            </a: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말씀을 대신하겠습니다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. </a:t>
            </a:r>
            <a:endParaRPr lang="en-US" altLang="ko-KR" sz="1200" dirty="0" smtClean="0"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en-US" altLang="ko-KR" sz="1200" dirty="0" smtClean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 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/>
            </a:r>
            <a:b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</a:br>
            <a:r>
              <a:rPr lang="ko-KR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감사합니다</a:t>
            </a:r>
            <a:r>
              <a:rPr lang="en-US" altLang="ko-KR" sz="1200" dirty="0">
                <a:latin typeface="윤디자인명조" panose="02030504000101010101" pitchFamily="18" charset="-127"/>
                <a:ea typeface="윤디자인명조" panose="02030504000101010101" pitchFamily="18" charset="-127"/>
              </a:rPr>
              <a:t>.                                                </a:t>
            </a:r>
            <a:endParaRPr lang="ko-KR" altLang="ko-KR" sz="1200" dirty="0"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  <a:p>
            <a:pPr algn="just"/>
            <a:endParaRPr lang="en-US" altLang="ko-KR" sz="1200" dirty="0" smtClean="0"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  <a:p>
            <a:pPr algn="just"/>
            <a:endParaRPr lang="en-US" altLang="ko-KR" sz="1200" dirty="0"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  <a:p>
            <a:pPr algn="just"/>
            <a:r>
              <a:rPr lang="en-US" altLang="ko-KR" sz="1200" dirty="0" smtClean="0">
                <a:solidFill>
                  <a:schemeClr val="bg1"/>
                </a:solidFill>
                <a:latin typeface="윤디자인명조" panose="02030504000101010101" pitchFamily="18" charset="-127"/>
                <a:ea typeface="윤디자인명조" panose="02030504000101010101" pitchFamily="18" charset="-127"/>
              </a:rPr>
              <a:t>2014.07.30 </a:t>
            </a:r>
          </a:p>
          <a:p>
            <a:pPr algn="just"/>
            <a:r>
              <a:rPr lang="ko-KR" altLang="en-US" sz="1200" dirty="0" smtClean="0">
                <a:solidFill>
                  <a:schemeClr val="bg1"/>
                </a:solidFill>
                <a:latin typeface="윤디자인명조" panose="02030504000101010101" pitchFamily="18" charset="-127"/>
                <a:ea typeface="윤디자인명조" panose="02030504000101010101" pitchFamily="18" charset="-127"/>
              </a:rPr>
              <a:t>주 인천 세네갈 명예영사 취임사 중</a:t>
            </a:r>
            <a:r>
              <a:rPr lang="en-US" altLang="ko-KR" sz="1200" dirty="0" smtClean="0">
                <a:solidFill>
                  <a:schemeClr val="bg1"/>
                </a:solidFill>
                <a:latin typeface="윤디자인명조" panose="02030504000101010101" pitchFamily="18" charset="-127"/>
                <a:ea typeface="윤디자인명조" panose="02030504000101010101" pitchFamily="18" charset="-127"/>
              </a:rPr>
              <a:t>...</a:t>
            </a:r>
            <a:endParaRPr lang="ko-KR" altLang="en-US" sz="1200" dirty="0">
              <a:solidFill>
                <a:schemeClr val="bg1"/>
              </a:solidFill>
              <a:latin typeface="윤디자인명조" panose="02030504000101010101" pitchFamily="18" charset="-127"/>
              <a:ea typeface="윤디자인명조" panose="02030504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996953" y="8208361"/>
            <a:ext cx="3600400" cy="788454"/>
            <a:chOff x="3047315" y="8208361"/>
            <a:chExt cx="3456629" cy="788454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7599" y="8208361"/>
              <a:ext cx="844251" cy="788454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5602" y="8208361"/>
              <a:ext cx="794677" cy="788454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  <a:extLst/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9267" y="8208361"/>
              <a:ext cx="794677" cy="788454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  <a:extLst/>
          </p:spPr>
        </p:pic>
        <p:pic>
          <p:nvPicPr>
            <p:cNvPr id="15" name="Picture 5" descr="http://flagpedia.net/data/flags/ultra/sn.png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7315" y="8208361"/>
              <a:ext cx="779829" cy="788454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  <a:ex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ko-KR" altLang="en-US" dirty="0" smtClean="0"/>
              <a:t>세네갈 </a:t>
            </a:r>
            <a:r>
              <a:rPr lang="ko-KR" altLang="en-US" dirty="0" err="1" smtClean="0"/>
              <a:t>약황</a:t>
            </a:r>
            <a:endParaRPr lang="ko-KR" altLang="en-US" dirty="0"/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775820"/>
              </p:ext>
            </p:extLst>
          </p:nvPr>
        </p:nvGraphicFramePr>
        <p:xfrm>
          <a:off x="179512" y="1419622"/>
          <a:ext cx="3177480" cy="309369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808813"/>
                <a:gridCol w="2368667"/>
              </a:tblGrid>
              <a:tr h="51434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수도</a:t>
                      </a:r>
                      <a:endParaRPr lang="ko-KR" altLang="en-US" sz="1400" dirty="0">
                        <a:latin typeface="휴먼엑스포" panose="02030504000101010101" pitchFamily="18" charset="-127"/>
                        <a:ea typeface="휴먼엑스포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 smtClean="0"/>
                        <a:t>다카르</a:t>
                      </a:r>
                      <a:r>
                        <a:rPr lang="en-US" altLang="ko-KR" sz="1400" dirty="0" smtClean="0"/>
                        <a:t>(Dakar, 240</a:t>
                      </a:r>
                      <a:r>
                        <a:rPr lang="ko-KR" altLang="en-US" sz="1400" dirty="0" err="1" smtClean="0"/>
                        <a:t>만명</a:t>
                      </a:r>
                      <a:r>
                        <a:rPr lang="en-US" altLang="ko-KR" sz="1400" dirty="0" smtClean="0"/>
                        <a:t>)</a:t>
                      </a:r>
                      <a:endParaRPr lang="en-US" altLang="ko-KR" sz="1400" dirty="0" smtClean="0">
                        <a:latin typeface="휴먼엑스포" panose="02030504000101010101" pitchFamily="18" charset="-127"/>
                        <a:ea typeface="휴먼엑스포" panose="02030504000101010101" pitchFamily="18" charset="-127"/>
                      </a:endParaRPr>
                    </a:p>
                  </a:txBody>
                  <a:tcPr anchor="ctr"/>
                </a:tc>
              </a:tr>
              <a:tr h="51434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인구</a:t>
                      </a:r>
                      <a:endParaRPr lang="ko-KR" altLang="en-US" sz="1400" dirty="0">
                        <a:latin typeface="휴먼엑스포" panose="02030504000101010101" pitchFamily="18" charset="-127"/>
                        <a:ea typeface="휴먼엑스포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1,330</a:t>
                      </a:r>
                      <a:r>
                        <a:rPr lang="ko-KR" altLang="en-US" sz="1400" dirty="0" err="1" smtClean="0"/>
                        <a:t>만명</a:t>
                      </a:r>
                      <a:r>
                        <a:rPr lang="en-US" altLang="ko-KR" sz="1400" dirty="0" smtClean="0"/>
                        <a:t>(‘13)</a:t>
                      </a:r>
                      <a:endParaRPr lang="en-US" altLang="ko-KR" sz="1400" dirty="0" smtClean="0">
                        <a:latin typeface="휴먼엑스포" panose="02030504000101010101" pitchFamily="18" charset="-127"/>
                        <a:ea typeface="휴먼엑스포" panose="02030504000101010101" pitchFamily="18" charset="-127"/>
                      </a:endParaRPr>
                    </a:p>
                  </a:txBody>
                  <a:tcPr anchor="ctr"/>
                </a:tc>
              </a:tr>
              <a:tr h="51434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면적</a:t>
                      </a:r>
                      <a:endParaRPr lang="ko-KR" altLang="en-US" sz="1400" dirty="0">
                        <a:latin typeface="휴먼엑스포" panose="02030504000101010101" pitchFamily="18" charset="-127"/>
                        <a:ea typeface="휴먼엑스포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196,722km</a:t>
                      </a:r>
                      <a:endParaRPr lang="en-US" altLang="ko-KR" sz="1400" baseline="30000" dirty="0" smtClean="0">
                        <a:latin typeface="휴먼엑스포" panose="02030504000101010101" pitchFamily="18" charset="-127"/>
                        <a:ea typeface="휴먼엑스포" panose="02030504000101010101" pitchFamily="18" charset="-127"/>
                      </a:endParaRPr>
                    </a:p>
                  </a:txBody>
                  <a:tcPr anchor="ctr"/>
                </a:tc>
              </a:tr>
              <a:tr h="51434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민족구성</a:t>
                      </a:r>
                      <a:endParaRPr lang="ko-KR" altLang="en-US" sz="1400" dirty="0">
                        <a:latin typeface="휴먼엑스포" panose="02030504000101010101" pitchFamily="18" charset="-127"/>
                        <a:ea typeface="휴먼엑스포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Wolof(44%), </a:t>
                      </a:r>
                      <a:r>
                        <a:rPr lang="en-US" altLang="ko-KR" sz="1400" dirty="0" err="1" smtClean="0"/>
                        <a:t>Peul</a:t>
                      </a:r>
                      <a:r>
                        <a:rPr lang="en-US" altLang="ko-KR" sz="1400" dirty="0" smtClean="0"/>
                        <a:t>(23%), </a:t>
                      </a:r>
                      <a:r>
                        <a:rPr lang="en-US" altLang="ko-KR" sz="1400" dirty="0" err="1" smtClean="0"/>
                        <a:t>Sereres</a:t>
                      </a:r>
                      <a:r>
                        <a:rPr lang="en-US" altLang="ko-KR" sz="1400" dirty="0" smtClean="0"/>
                        <a:t>(15%)</a:t>
                      </a:r>
                      <a:endParaRPr lang="en-US" altLang="ko-KR" sz="1400" dirty="0" smtClean="0">
                        <a:latin typeface="휴먼엑스포" panose="02030504000101010101" pitchFamily="18" charset="-127"/>
                        <a:ea typeface="휴먼엑스포" panose="02030504000101010101" pitchFamily="18" charset="-127"/>
                      </a:endParaRPr>
                    </a:p>
                  </a:txBody>
                  <a:tcPr anchor="ctr"/>
                </a:tc>
              </a:tr>
              <a:tr h="51434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언어</a:t>
                      </a:r>
                      <a:endParaRPr lang="ko-KR" altLang="en-US" sz="1400" dirty="0">
                        <a:latin typeface="휴먼엑스포" panose="02030504000101010101" pitchFamily="18" charset="-127"/>
                        <a:ea typeface="휴먼엑스포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불어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공용어</a:t>
                      </a:r>
                      <a:r>
                        <a:rPr lang="en-US" altLang="ko-KR" sz="1400" dirty="0" smtClean="0"/>
                        <a:t>) </a:t>
                      </a:r>
                      <a:r>
                        <a:rPr lang="ko-KR" altLang="en-US" sz="1400" dirty="0" smtClean="0"/>
                        <a:t>및 </a:t>
                      </a:r>
                      <a:r>
                        <a:rPr lang="en-US" altLang="ko-KR" sz="1400" dirty="0" smtClean="0"/>
                        <a:t>Wolof</a:t>
                      </a:r>
                      <a:r>
                        <a:rPr lang="ko-KR" altLang="en-US" sz="1400" dirty="0" smtClean="0"/>
                        <a:t>어</a:t>
                      </a:r>
                      <a:endParaRPr lang="ko-KR" altLang="en-US" sz="1400" dirty="0">
                        <a:latin typeface="휴먼엑스포" panose="02030504000101010101" pitchFamily="18" charset="-127"/>
                        <a:ea typeface="휴먼엑스포" panose="02030504000101010101" pitchFamily="18" charset="-127"/>
                      </a:endParaRPr>
                    </a:p>
                  </a:txBody>
                  <a:tcPr anchor="ctr"/>
                </a:tc>
              </a:tr>
              <a:tr h="51434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독립</a:t>
                      </a:r>
                      <a:endParaRPr lang="ko-KR" altLang="en-US" sz="1400" dirty="0">
                        <a:latin typeface="휴먼엑스포" panose="02030504000101010101" pitchFamily="18" charset="-127"/>
                        <a:ea typeface="휴먼엑스포" panose="02030504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1960.04.04(</a:t>
                      </a:r>
                      <a:r>
                        <a:rPr lang="ko-KR" altLang="en-US" sz="1400" dirty="0" smtClean="0"/>
                        <a:t>프랑스로 부터 독립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>
                        <a:latin typeface="휴먼엑스포" panose="02030504000101010101" pitchFamily="18" charset="-127"/>
                        <a:ea typeface="휴먼엑스포" panose="0203050400010101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956950"/>
              </p:ext>
            </p:extLst>
          </p:nvPr>
        </p:nvGraphicFramePr>
        <p:xfrm>
          <a:off x="2927215" y="5723941"/>
          <a:ext cx="3816424" cy="2808311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40843"/>
                <a:gridCol w="2775581"/>
              </a:tblGrid>
              <a:tr h="601776">
                <a:tc>
                  <a:txBody>
                    <a:bodyPr/>
                    <a:lstStyle/>
                    <a:p>
                      <a:pPr marL="0" algn="l" rtl="0" eaLnBrk="1" latinLnBrk="1" hangingPunct="1"/>
                      <a:r>
                        <a:rPr kumimoji="1" lang="ko-KR" altLang="en-US" sz="1400" kern="1200" dirty="0" smtClean="0"/>
                        <a:t>정부형태</a:t>
                      </a:r>
                      <a:endParaRPr kumimoji="1" lang="ko-KR" altLang="en-US" sz="1400" kern="1200" dirty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kern="1200" dirty="0" smtClean="0"/>
                        <a:t>민주공화국</a:t>
                      </a:r>
                      <a:r>
                        <a:rPr kumimoji="1" lang="en-US" altLang="ko-KR" sz="1400" kern="1200" dirty="0" smtClean="0"/>
                        <a:t>(</a:t>
                      </a:r>
                      <a:r>
                        <a:rPr kumimoji="1" lang="ko-KR" altLang="en-US" sz="1400" kern="1200" dirty="0" smtClean="0"/>
                        <a:t>대통령중심제</a:t>
                      </a:r>
                      <a:r>
                        <a:rPr kumimoji="1" lang="en-US" altLang="ko-KR" sz="1400" kern="1200" dirty="0" smtClean="0"/>
                        <a:t>)</a:t>
                      </a:r>
                      <a:endParaRPr kumimoji="1" lang="en-US" altLang="ko-KR" sz="1400" kern="1200" dirty="0" smtClean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  <a:tr h="601776">
                <a:tc>
                  <a:txBody>
                    <a:bodyPr/>
                    <a:lstStyle/>
                    <a:p>
                      <a:pPr marL="0" algn="l" rtl="0" eaLnBrk="1" latinLnBrk="1" hangingPunct="1"/>
                      <a:r>
                        <a:rPr kumimoji="1" lang="ko-KR" altLang="en-US" sz="1400" kern="1200" dirty="0" smtClean="0"/>
                        <a:t>의회구성</a:t>
                      </a:r>
                      <a:endParaRPr kumimoji="1" lang="ko-KR" altLang="en-US" sz="1400" kern="1200" dirty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kern="1200" dirty="0" smtClean="0"/>
                        <a:t>단원제</a:t>
                      </a:r>
                      <a:r>
                        <a:rPr kumimoji="1" lang="en-US" altLang="ko-KR" sz="1400" kern="1200" dirty="0" smtClean="0"/>
                        <a:t>(13’. 9. </a:t>
                      </a:r>
                      <a:r>
                        <a:rPr kumimoji="1" lang="ko-KR" altLang="en-US" sz="1400" kern="1200" dirty="0" smtClean="0"/>
                        <a:t>상원폐지</a:t>
                      </a:r>
                      <a:r>
                        <a:rPr kumimoji="1" lang="en-US" altLang="ko-KR" sz="1400" kern="1200" dirty="0" smtClean="0"/>
                        <a:t>)</a:t>
                      </a:r>
                      <a:endParaRPr kumimoji="1" lang="en-US" altLang="ko-KR" sz="1400" kern="1200" dirty="0" smtClean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  <a:tr h="1604759">
                <a:tc>
                  <a:txBody>
                    <a:bodyPr/>
                    <a:lstStyle/>
                    <a:p>
                      <a:pPr marL="0" algn="l" rtl="0" eaLnBrk="1" latinLnBrk="1" hangingPunct="1"/>
                      <a:r>
                        <a:rPr kumimoji="1" lang="ko-KR" altLang="en-US" sz="1400" kern="1200" dirty="0" smtClean="0"/>
                        <a:t>주요인사</a:t>
                      </a:r>
                      <a:endParaRPr kumimoji="1" lang="ko-KR" altLang="en-US" sz="1400" kern="1200" dirty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-1800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400" kern="1200" dirty="0" smtClean="0"/>
                        <a:t>대통령 </a:t>
                      </a:r>
                      <a:r>
                        <a:rPr kumimoji="1" lang="en-US" altLang="ko-KR" sz="1400" kern="1200" dirty="0" smtClean="0"/>
                        <a:t>: </a:t>
                      </a:r>
                      <a:r>
                        <a:rPr kumimoji="1" lang="en-US" altLang="ko-KR" sz="1400" kern="1200" dirty="0" err="1" smtClean="0"/>
                        <a:t>Macky</a:t>
                      </a:r>
                      <a:r>
                        <a:rPr kumimoji="1" lang="en-US" altLang="ko-KR" sz="1400" kern="1200" dirty="0" smtClean="0"/>
                        <a:t> SALLI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en-US" altLang="ko-KR" sz="1400" kern="1200" baseline="0" dirty="0" smtClean="0"/>
                        <a:t>              </a:t>
                      </a:r>
                      <a:r>
                        <a:rPr kumimoji="1" lang="en-US" altLang="ko-KR" sz="1400" kern="1200" dirty="0" smtClean="0"/>
                        <a:t>(</a:t>
                      </a:r>
                      <a:r>
                        <a:rPr kumimoji="1" lang="ko-KR" altLang="en-US" sz="1400" kern="1200" dirty="0" err="1" smtClean="0"/>
                        <a:t>마키</a:t>
                      </a:r>
                      <a:r>
                        <a:rPr kumimoji="1" lang="ko-KR" altLang="en-US" sz="1400" kern="1200" dirty="0" smtClean="0"/>
                        <a:t> 살</a:t>
                      </a:r>
                      <a:r>
                        <a:rPr kumimoji="1" lang="en-US" altLang="ko-KR" sz="1400" kern="1200" dirty="0" smtClean="0"/>
                        <a:t>)</a:t>
                      </a:r>
                    </a:p>
                    <a:p>
                      <a:pPr marL="0" marR="0" indent="-1800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400" kern="1200" dirty="0" smtClean="0"/>
                        <a:t>총리 </a:t>
                      </a:r>
                      <a:r>
                        <a:rPr kumimoji="1" lang="en-US" altLang="ko-KR" sz="1400" kern="1200" dirty="0" smtClean="0"/>
                        <a:t>: </a:t>
                      </a:r>
                      <a:r>
                        <a:rPr kumimoji="1" lang="en-US" altLang="ko-KR" sz="1400" kern="1200" dirty="0" err="1" smtClean="0"/>
                        <a:t>Mahammed</a:t>
                      </a:r>
                      <a:r>
                        <a:rPr kumimoji="1" lang="en-US" altLang="ko-KR" sz="1400" kern="1200" dirty="0" smtClean="0"/>
                        <a:t> DIONNE</a:t>
                      </a:r>
                      <a:br>
                        <a:rPr kumimoji="1" lang="en-US" altLang="ko-KR" sz="1400" kern="1200" dirty="0" smtClean="0"/>
                      </a:br>
                      <a:r>
                        <a:rPr kumimoji="1" lang="en-US" altLang="ko-KR" sz="1400" kern="1200" dirty="0" smtClean="0"/>
                        <a:t>           (</a:t>
                      </a:r>
                      <a:r>
                        <a:rPr kumimoji="1" lang="ko-KR" altLang="en-US" sz="1400" kern="1200" dirty="0" smtClean="0"/>
                        <a:t>모하메드 </a:t>
                      </a:r>
                      <a:r>
                        <a:rPr kumimoji="1" lang="ko-KR" altLang="en-US" sz="1400" kern="1200" dirty="0" err="1" smtClean="0"/>
                        <a:t>디온</a:t>
                      </a:r>
                      <a:r>
                        <a:rPr kumimoji="1" lang="en-US" altLang="ko-KR" sz="1400" kern="1200" dirty="0" smtClean="0"/>
                        <a:t>)</a:t>
                      </a:r>
                    </a:p>
                    <a:p>
                      <a:pPr marL="0" marR="0" indent="-1800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400" kern="1200" dirty="0" smtClean="0"/>
                        <a:t>외교장관 </a:t>
                      </a:r>
                      <a:r>
                        <a:rPr kumimoji="1" lang="en-US" altLang="ko-KR" sz="1400" kern="1200" dirty="0" smtClean="0"/>
                        <a:t>: </a:t>
                      </a:r>
                      <a:r>
                        <a:rPr kumimoji="1" lang="en-US" altLang="ko-KR" sz="1400" kern="1200" dirty="0" err="1" smtClean="0"/>
                        <a:t>Mankeur</a:t>
                      </a:r>
                      <a:r>
                        <a:rPr kumimoji="1" lang="en-US" altLang="ko-KR" sz="1400" kern="1200" dirty="0" smtClean="0"/>
                        <a:t> NDIAYE</a:t>
                      </a:r>
                      <a:br>
                        <a:rPr kumimoji="1" lang="en-US" altLang="ko-KR" sz="1400" kern="1200" dirty="0" smtClean="0"/>
                      </a:br>
                      <a:r>
                        <a:rPr kumimoji="1" lang="en-US" altLang="ko-KR" sz="1400" kern="1200" dirty="0" smtClean="0"/>
                        <a:t>                 (</a:t>
                      </a:r>
                      <a:r>
                        <a:rPr kumimoji="1" lang="ko-KR" altLang="en-US" sz="1400" kern="1200" dirty="0" err="1" smtClean="0"/>
                        <a:t>망퀘르</a:t>
                      </a:r>
                      <a:r>
                        <a:rPr kumimoji="1" lang="ko-KR" altLang="en-US" sz="1400" kern="1200" dirty="0" smtClean="0"/>
                        <a:t> </a:t>
                      </a:r>
                      <a:r>
                        <a:rPr kumimoji="1" lang="ko-KR" altLang="en-US" sz="1400" kern="1200" dirty="0" err="1" smtClean="0"/>
                        <a:t>은자예</a:t>
                      </a:r>
                      <a:r>
                        <a:rPr kumimoji="1" lang="en-US" altLang="ko-KR" sz="1400" kern="1200" dirty="0" smtClean="0"/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kern="1200" dirty="0" smtClean="0"/>
                        <a:t> </a:t>
                      </a:r>
                      <a:endParaRPr kumimoji="1" lang="en-US" altLang="ko-KR" sz="1400" kern="1200" dirty="0" smtClean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2" name="Picture 2" descr="http://cfile4.uf.tistory.com/image/231F2E505361B7991DA458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940" y="1779662"/>
            <a:ext cx="3124200" cy="24098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그림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04" y="5529064"/>
            <a:ext cx="2304256" cy="32254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0" name="TextBox 49"/>
          <p:cNvSpPr txBox="1"/>
          <p:nvPr/>
        </p:nvSpPr>
        <p:spPr>
          <a:xfrm>
            <a:off x="-238860" y="8754507"/>
            <a:ext cx="3388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err="1" smtClean="0"/>
              <a:t>마키</a:t>
            </a:r>
            <a:r>
              <a:rPr lang="ko-KR" altLang="en-US" dirty="0" smtClean="0"/>
              <a:t> 살 대통령</a:t>
            </a:r>
            <a:endParaRPr lang="ko-KR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49" y="122114"/>
            <a:ext cx="794677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1" name="Picture 5" descr="http://flagpedia.net/data/flags/ultra/sn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79" y="128464"/>
            <a:ext cx="835501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ko-KR" altLang="en-US" dirty="0" smtClean="0"/>
              <a:t>세네갈 </a:t>
            </a:r>
            <a:r>
              <a:rPr lang="ko-KR" altLang="en-US" dirty="0" err="1" smtClean="0"/>
              <a:t>약황</a:t>
            </a:r>
            <a:endParaRPr lang="ko-KR" altLang="en-US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4919233"/>
              </p:ext>
            </p:extLst>
          </p:nvPr>
        </p:nvGraphicFramePr>
        <p:xfrm>
          <a:off x="179512" y="1419622"/>
          <a:ext cx="3321496" cy="316835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147426"/>
                <a:gridCol w="2174070"/>
              </a:tblGrid>
              <a:tr h="631795">
                <a:tc>
                  <a:txBody>
                    <a:bodyPr/>
                    <a:lstStyle/>
                    <a:p>
                      <a:pPr marL="0" algn="ctr" rtl="0" eaLnBrk="1" latinLnBrk="1" hangingPunct="1"/>
                      <a:r>
                        <a:rPr kumimoji="1" lang="en-US" altLang="ko-KR" sz="1400" kern="1200" dirty="0" smtClean="0"/>
                        <a:t>GDP</a:t>
                      </a:r>
                      <a:endParaRPr kumimoji="1" lang="ko-KR" altLang="en-US" sz="1400" kern="1200" dirty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kern="1200" dirty="0" smtClean="0"/>
                        <a:t>15.4</a:t>
                      </a:r>
                      <a:r>
                        <a:rPr kumimoji="1" lang="ko-KR" altLang="en-US" sz="1400" kern="1200" dirty="0" smtClean="0"/>
                        <a:t>억불</a:t>
                      </a:r>
                      <a:r>
                        <a:rPr kumimoji="1" lang="en-US" altLang="ko-KR" sz="1400" kern="1200" dirty="0" smtClean="0"/>
                        <a:t>(’13</a:t>
                      </a:r>
                      <a:r>
                        <a:rPr kumimoji="1" lang="ko-KR" altLang="en-US" sz="1400" kern="1200" dirty="0" smtClean="0"/>
                        <a:t>년 추정치</a:t>
                      </a:r>
                      <a:r>
                        <a:rPr kumimoji="1" lang="en-US" altLang="ko-KR" sz="1400" kern="1200" dirty="0" smtClean="0"/>
                        <a:t>)</a:t>
                      </a:r>
                      <a:endParaRPr kumimoji="1" lang="en-US" altLang="ko-KR" sz="1400" kern="1200" dirty="0" smtClean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  <a:tr h="631795">
                <a:tc>
                  <a:txBody>
                    <a:bodyPr/>
                    <a:lstStyle/>
                    <a:p>
                      <a:pPr marL="0" algn="ctr" rtl="0" eaLnBrk="1" latinLnBrk="1" hangingPunct="1"/>
                      <a:r>
                        <a:rPr kumimoji="1" lang="en-US" altLang="ko-KR" sz="1400" kern="1200" dirty="0" smtClean="0"/>
                        <a:t>1</a:t>
                      </a:r>
                      <a:r>
                        <a:rPr kumimoji="1" lang="ko-KR" altLang="en-US" sz="1400" kern="1200" dirty="0" smtClean="0"/>
                        <a:t>인당 </a:t>
                      </a:r>
                      <a:r>
                        <a:rPr kumimoji="1" lang="en-US" altLang="ko-KR" sz="1400" kern="1200" dirty="0" smtClean="0"/>
                        <a:t>GDP</a:t>
                      </a:r>
                      <a:endParaRPr kumimoji="1" lang="ko-KR" altLang="en-US" sz="1400" kern="1200" dirty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kern="1200" dirty="0" smtClean="0"/>
                        <a:t>1,141</a:t>
                      </a:r>
                      <a:r>
                        <a:rPr kumimoji="1" lang="ko-KR" altLang="en-US" sz="1400" kern="1200" dirty="0" smtClean="0"/>
                        <a:t>불</a:t>
                      </a:r>
                      <a:r>
                        <a:rPr kumimoji="1" lang="en-US" altLang="ko-KR" sz="1400" kern="1200" dirty="0" smtClean="0"/>
                        <a:t>(’13</a:t>
                      </a:r>
                      <a:r>
                        <a:rPr kumimoji="1" lang="ko-KR" altLang="en-US" sz="1400" kern="1200" dirty="0" smtClean="0"/>
                        <a:t>년 추정치</a:t>
                      </a:r>
                      <a:r>
                        <a:rPr kumimoji="1" lang="en-US" altLang="ko-KR" sz="1400" kern="1200" dirty="0" smtClean="0"/>
                        <a:t>)</a:t>
                      </a:r>
                      <a:endParaRPr kumimoji="1" lang="en-US" altLang="ko-KR" sz="1400" kern="1200" dirty="0" smtClean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  <a:tr h="636484">
                <a:tc>
                  <a:txBody>
                    <a:bodyPr/>
                    <a:lstStyle/>
                    <a:p>
                      <a:pPr marL="0" algn="ctr" rtl="0" eaLnBrk="1" latinLnBrk="1" hangingPunct="1"/>
                      <a:r>
                        <a:rPr kumimoji="1" lang="ko-KR" altLang="en-US" sz="1400" kern="1200" dirty="0" smtClean="0"/>
                        <a:t>교역규모</a:t>
                      </a:r>
                      <a:endParaRPr kumimoji="1" lang="ko-KR" altLang="en-US" sz="1400" kern="1200" dirty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kern="1200" dirty="0" smtClean="0"/>
                        <a:t>수출 </a:t>
                      </a:r>
                      <a:r>
                        <a:rPr kumimoji="1" lang="en-US" altLang="ko-KR" sz="1400" kern="1200" dirty="0" smtClean="0"/>
                        <a:t>: 25.9</a:t>
                      </a:r>
                      <a:r>
                        <a:rPr kumimoji="1" lang="ko-KR" altLang="en-US" sz="1400" kern="1200" dirty="0" smtClean="0"/>
                        <a:t>억불 </a:t>
                      </a:r>
                      <a:endParaRPr kumimoji="1" lang="en-US" altLang="ko-KR" sz="1400" kern="1200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kern="1200" dirty="0" smtClean="0"/>
                        <a:t>수입 </a:t>
                      </a:r>
                      <a:r>
                        <a:rPr kumimoji="1" lang="en-US" altLang="ko-KR" sz="1400" kern="1200" dirty="0" smtClean="0"/>
                        <a:t>: 58</a:t>
                      </a:r>
                      <a:r>
                        <a:rPr kumimoji="1" lang="ko-KR" altLang="en-US" sz="1400" kern="1200" dirty="0" smtClean="0"/>
                        <a:t>억불</a:t>
                      </a:r>
                      <a:endParaRPr kumimoji="1" lang="en-US" altLang="ko-KR" sz="1400" kern="1200" dirty="0" smtClean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  <a:tr h="636484">
                <a:tc>
                  <a:txBody>
                    <a:bodyPr/>
                    <a:lstStyle/>
                    <a:p>
                      <a:pPr marL="0" algn="ctr" rtl="0" eaLnBrk="1" latinLnBrk="1" hangingPunct="1"/>
                      <a:r>
                        <a:rPr kumimoji="1" lang="ko-KR" altLang="en-US" sz="1400" kern="1200" dirty="0" smtClean="0"/>
                        <a:t>화폐단위</a:t>
                      </a:r>
                      <a:endParaRPr kumimoji="1" lang="ko-KR" altLang="en-US" sz="1400" kern="1200" dirty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kern="1200" dirty="0" smtClean="0"/>
                        <a:t>CFA Franc </a:t>
                      </a:r>
                      <a:br>
                        <a:rPr kumimoji="1" lang="en-US" altLang="ko-KR" sz="1400" kern="1200" dirty="0" smtClean="0"/>
                      </a:br>
                      <a:r>
                        <a:rPr kumimoji="1" lang="en-US" altLang="ko-KR" sz="1400" kern="1200" dirty="0" smtClean="0"/>
                        <a:t>US $1=CFA 475(‘13)</a:t>
                      </a:r>
                      <a:endParaRPr kumimoji="1" lang="en-US" altLang="ko-KR" sz="1400" kern="1200" dirty="0" smtClean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  <a:tr h="631795">
                <a:tc>
                  <a:txBody>
                    <a:bodyPr/>
                    <a:lstStyle/>
                    <a:p>
                      <a:pPr marL="0" algn="ctr" rtl="0" eaLnBrk="1" latinLnBrk="1" hangingPunct="1"/>
                      <a:r>
                        <a:rPr kumimoji="1" lang="ko-KR" altLang="en-US" sz="1400" kern="1200" dirty="0" smtClean="0"/>
                        <a:t>부존자원</a:t>
                      </a:r>
                      <a:endParaRPr kumimoji="1" lang="ko-KR" altLang="en-US" sz="1400" kern="1200" dirty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kern="1200" dirty="0" err="1" smtClean="0"/>
                        <a:t>인산염</a:t>
                      </a:r>
                      <a:r>
                        <a:rPr kumimoji="1" lang="en-US" altLang="ko-KR" sz="1400" kern="1200" dirty="0" smtClean="0"/>
                        <a:t>(10</a:t>
                      </a:r>
                      <a:r>
                        <a:rPr kumimoji="1" lang="ko-KR" altLang="en-US" sz="1400" kern="1200" dirty="0" smtClean="0"/>
                        <a:t>대 생산국</a:t>
                      </a:r>
                      <a:r>
                        <a:rPr kumimoji="1" lang="en-US" altLang="ko-KR" sz="1400" kern="1200" dirty="0" smtClean="0"/>
                        <a:t>),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kern="1200" dirty="0" smtClean="0"/>
                        <a:t>철광석</a:t>
                      </a:r>
                      <a:endParaRPr kumimoji="1" lang="en-US" altLang="ko-KR" sz="1400" kern="1200" dirty="0" smtClean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754571"/>
              </p:ext>
            </p:extLst>
          </p:nvPr>
        </p:nvGraphicFramePr>
        <p:xfrm>
          <a:off x="2889852" y="5491491"/>
          <a:ext cx="3860661" cy="32403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120837"/>
                <a:gridCol w="2739824"/>
              </a:tblGrid>
              <a:tr h="570331">
                <a:tc>
                  <a:txBody>
                    <a:bodyPr/>
                    <a:lstStyle/>
                    <a:p>
                      <a:pPr marL="0" algn="ctr" rtl="0" eaLnBrk="1" latinLnBrk="1" hangingPunct="1"/>
                      <a:r>
                        <a:rPr kumimoji="1" lang="ko-KR" altLang="en-US" sz="1400" kern="1200" dirty="0" smtClean="0"/>
                        <a:t>수교일자</a:t>
                      </a:r>
                      <a:endParaRPr kumimoji="1" lang="ko-KR" altLang="en-US" sz="1400" kern="1200" dirty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kern="1200" dirty="0" smtClean="0"/>
                        <a:t>1962.10.19</a:t>
                      </a:r>
                      <a:endParaRPr kumimoji="1" lang="en-US" altLang="ko-KR" sz="1400" kern="1200" dirty="0" smtClean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  <a:tr h="574563">
                <a:tc>
                  <a:txBody>
                    <a:bodyPr/>
                    <a:lstStyle/>
                    <a:p>
                      <a:pPr marL="0" algn="ctr" rtl="0" eaLnBrk="1" latinLnBrk="1" hangingPunct="1"/>
                      <a:r>
                        <a:rPr kumimoji="1" lang="ko-KR" altLang="en-US" sz="1400" kern="1200" dirty="0" smtClean="0"/>
                        <a:t>공관현황</a:t>
                      </a:r>
                      <a:endParaRPr kumimoji="1" lang="ko-KR" altLang="en-US" sz="1400" kern="1200" dirty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kern="1200" dirty="0" smtClean="0"/>
                        <a:t>상주</a:t>
                      </a:r>
                      <a:r>
                        <a:rPr kumimoji="1" lang="en-US" altLang="ko-KR" sz="1400" kern="1200" dirty="0" smtClean="0"/>
                        <a:t>(07.08.02) </a:t>
                      </a:r>
                      <a:br>
                        <a:rPr kumimoji="1" lang="en-US" altLang="ko-KR" sz="1400" kern="1200" dirty="0" smtClean="0"/>
                      </a:br>
                      <a:r>
                        <a:rPr kumimoji="1" lang="en-US" altLang="ko-KR" sz="1400" kern="1200" dirty="0" err="1" smtClean="0"/>
                        <a:t>Mamadou</a:t>
                      </a:r>
                      <a:r>
                        <a:rPr kumimoji="1" lang="en-US" altLang="ko-KR" sz="1400" kern="1200" dirty="0" smtClean="0"/>
                        <a:t> </a:t>
                      </a:r>
                      <a:r>
                        <a:rPr kumimoji="1" lang="en-US" altLang="ko-KR" sz="1400" kern="1200" dirty="0" err="1" smtClean="0"/>
                        <a:t>Nidiaye</a:t>
                      </a:r>
                      <a:r>
                        <a:rPr kumimoji="1" lang="ko-KR" altLang="en-US" sz="1400" kern="1200" dirty="0" smtClean="0"/>
                        <a:t>대사</a:t>
                      </a:r>
                      <a:r>
                        <a:rPr kumimoji="1" lang="en-US" altLang="ko-KR" sz="1400" kern="1200" dirty="0" smtClean="0"/>
                        <a:t>‘13.04.18</a:t>
                      </a:r>
                      <a:endParaRPr kumimoji="1" lang="en-US" altLang="ko-KR" sz="1400" kern="1200" dirty="0" smtClean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  <a:tr h="1284318">
                <a:tc>
                  <a:txBody>
                    <a:bodyPr/>
                    <a:lstStyle/>
                    <a:p>
                      <a:pPr marL="0" algn="ctr" rtl="0" eaLnBrk="1" latinLnBrk="1" hangingPunct="1"/>
                      <a:r>
                        <a:rPr kumimoji="1" lang="ko-KR" altLang="en-US" sz="1400" kern="1200" dirty="0" smtClean="0"/>
                        <a:t>교역규모</a:t>
                      </a:r>
                      <a:endParaRPr kumimoji="1" lang="ko-KR" altLang="en-US" sz="1400" kern="1200" dirty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1" lang="en-US" altLang="ko-KR" sz="1400" kern="1200" dirty="0" smtClean="0"/>
                        <a:t>13,710</a:t>
                      </a:r>
                      <a:r>
                        <a:rPr kumimoji="1" lang="ko-KR" altLang="en-US" sz="1400" kern="1200" dirty="0" smtClean="0"/>
                        <a:t>만불</a:t>
                      </a:r>
                      <a:endParaRPr kumimoji="1" lang="en-US" altLang="ko-KR" sz="1400" kern="1200" dirty="0" smtClean="0"/>
                    </a:p>
                    <a:p>
                      <a:pPr marL="0" marR="0" lvl="1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400" kern="1200" dirty="0" smtClean="0"/>
                        <a:t>수출 </a:t>
                      </a:r>
                      <a:r>
                        <a:rPr kumimoji="1" lang="en-US" altLang="ko-KR" sz="1400" kern="1200" dirty="0" smtClean="0"/>
                        <a:t>: 7,529</a:t>
                      </a:r>
                      <a:r>
                        <a:rPr kumimoji="1" lang="ko-KR" altLang="en-US" sz="1400" kern="1200" dirty="0" smtClean="0"/>
                        <a:t>만불</a:t>
                      </a:r>
                      <a:r>
                        <a:rPr kumimoji="1" lang="en-US" altLang="ko-KR" sz="1400" kern="1200" dirty="0" smtClean="0"/>
                        <a:t/>
                      </a:r>
                      <a:br>
                        <a:rPr kumimoji="1" lang="en-US" altLang="ko-KR" sz="1400" kern="1200" dirty="0" smtClean="0"/>
                      </a:br>
                      <a:r>
                        <a:rPr kumimoji="1" lang="en-US" altLang="ko-KR" sz="1400" kern="1200" dirty="0" smtClean="0"/>
                        <a:t>    (</a:t>
                      </a:r>
                      <a:r>
                        <a:rPr kumimoji="1" lang="ko-KR" altLang="en-US" sz="1400" kern="1200" dirty="0" smtClean="0"/>
                        <a:t>자동차</a:t>
                      </a:r>
                      <a:r>
                        <a:rPr kumimoji="1" lang="en-US" altLang="ko-KR" sz="1400" kern="1200" dirty="0" smtClean="0"/>
                        <a:t>, </a:t>
                      </a:r>
                      <a:r>
                        <a:rPr kumimoji="1" lang="ko-KR" altLang="en-US" sz="1400" kern="1200" dirty="0" smtClean="0"/>
                        <a:t>화학섬유제품</a:t>
                      </a:r>
                      <a:r>
                        <a:rPr kumimoji="1" lang="en-US" altLang="ko-KR" sz="1400" kern="1200" dirty="0" smtClean="0"/>
                        <a:t>, </a:t>
                      </a:r>
                      <a:r>
                        <a:rPr kumimoji="1" lang="ko-KR" altLang="en-US" sz="1400" kern="1200" dirty="0" smtClean="0"/>
                        <a:t>가전</a:t>
                      </a:r>
                      <a:r>
                        <a:rPr kumimoji="1" lang="en-US" altLang="ko-KR" sz="1400" kern="1200" dirty="0" smtClean="0"/>
                        <a:t>)</a:t>
                      </a:r>
                    </a:p>
                    <a:p>
                      <a:pPr marL="0" marR="0" lvl="1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400" kern="1200" dirty="0" smtClean="0"/>
                        <a:t>수입 </a:t>
                      </a:r>
                      <a:r>
                        <a:rPr kumimoji="1" lang="en-US" altLang="ko-KR" sz="1400" kern="1200" dirty="0" smtClean="0"/>
                        <a:t>: 6,181</a:t>
                      </a:r>
                      <a:r>
                        <a:rPr kumimoji="1" lang="ko-KR" altLang="en-US" sz="1400" kern="1200" dirty="0" smtClean="0"/>
                        <a:t>만불</a:t>
                      </a:r>
                      <a:r>
                        <a:rPr kumimoji="1" lang="en-US" altLang="ko-KR" sz="1400" kern="1200" dirty="0" smtClean="0"/>
                        <a:t/>
                      </a:r>
                      <a:br>
                        <a:rPr kumimoji="1" lang="en-US" altLang="ko-KR" sz="1400" kern="1200" dirty="0" smtClean="0"/>
                      </a:br>
                      <a:r>
                        <a:rPr kumimoji="1" lang="en-US" altLang="ko-KR" sz="1400" kern="1200" dirty="0" smtClean="0"/>
                        <a:t>    (</a:t>
                      </a:r>
                      <a:r>
                        <a:rPr kumimoji="1" lang="ko-KR" altLang="en-US" sz="1400" kern="1200" dirty="0" smtClean="0"/>
                        <a:t>어류</a:t>
                      </a:r>
                      <a:r>
                        <a:rPr kumimoji="1" lang="en-US" altLang="ko-KR" sz="1400" kern="1200" dirty="0" smtClean="0"/>
                        <a:t>/</a:t>
                      </a:r>
                      <a:r>
                        <a:rPr kumimoji="1" lang="ko-KR" altLang="en-US" sz="1400" kern="1200" dirty="0" smtClean="0"/>
                        <a:t>수산가공품</a:t>
                      </a:r>
                      <a:r>
                        <a:rPr kumimoji="1" lang="en-US" altLang="ko-KR" sz="1400" kern="1200" dirty="0" smtClean="0"/>
                        <a:t>(90%),</a:t>
                      </a:r>
                      <a:r>
                        <a:rPr kumimoji="1" lang="ko-KR" altLang="en-US" sz="1400" kern="1200" dirty="0" smtClean="0"/>
                        <a:t>광물</a:t>
                      </a:r>
                      <a:r>
                        <a:rPr kumimoji="1" lang="en-US" altLang="ko-KR" sz="1400" kern="1200" dirty="0" smtClean="0"/>
                        <a:t>)</a:t>
                      </a:r>
                      <a:endParaRPr kumimoji="1" lang="en-US" altLang="ko-KR" sz="1400" kern="1200" dirty="0" smtClean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  <a:tr h="811148">
                <a:tc>
                  <a:txBody>
                    <a:bodyPr/>
                    <a:lstStyle/>
                    <a:p>
                      <a:pPr marL="0" algn="ctr" rtl="0" eaLnBrk="1" latinLnBrk="1" hangingPunct="1"/>
                      <a:r>
                        <a:rPr kumimoji="1" lang="ko-KR" altLang="en-US" sz="1400" kern="1200" dirty="0" smtClean="0"/>
                        <a:t>투자</a:t>
                      </a:r>
                      <a:endParaRPr kumimoji="1" lang="ko-KR" altLang="en-US" sz="1400" kern="1200" dirty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kern="1200" dirty="0" smtClean="0"/>
                        <a:t>총 </a:t>
                      </a:r>
                      <a:r>
                        <a:rPr kumimoji="1" lang="en-US" altLang="ko-KR" sz="1400" kern="1200" dirty="0" smtClean="0"/>
                        <a:t>9</a:t>
                      </a:r>
                      <a:r>
                        <a:rPr kumimoji="1" lang="ko-KR" altLang="en-US" sz="1400" kern="1200" dirty="0" smtClean="0"/>
                        <a:t>건</a:t>
                      </a:r>
                      <a:r>
                        <a:rPr kumimoji="1" lang="en-US" altLang="ko-KR" sz="1400" kern="1200" dirty="0" smtClean="0"/>
                        <a:t>, 585</a:t>
                      </a:r>
                      <a:r>
                        <a:rPr kumimoji="1" lang="ko-KR" altLang="en-US" sz="1400" kern="1200" dirty="0" smtClean="0"/>
                        <a:t>만불</a:t>
                      </a:r>
                      <a:r>
                        <a:rPr kumimoji="1" lang="en-US" altLang="ko-KR" sz="1400" kern="1200" dirty="0" smtClean="0"/>
                        <a:t>(2013</a:t>
                      </a:r>
                      <a:r>
                        <a:rPr kumimoji="1" lang="ko-KR" altLang="en-US" sz="1400" kern="1200" dirty="0" smtClean="0"/>
                        <a:t>년 누계</a:t>
                      </a:r>
                      <a:r>
                        <a:rPr kumimoji="1" lang="en-US" altLang="ko-KR" sz="1400" kern="1200" dirty="0" smtClean="0"/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kern="1200" dirty="0" smtClean="0"/>
                        <a:t>진출업체 </a:t>
                      </a:r>
                      <a:r>
                        <a:rPr kumimoji="1" lang="en-US" altLang="ko-KR" sz="1400" kern="1200" dirty="0" smtClean="0"/>
                        <a:t>: </a:t>
                      </a:r>
                      <a:r>
                        <a:rPr kumimoji="1" lang="ko-KR" altLang="en-US" sz="1400" kern="1200" dirty="0" smtClean="0"/>
                        <a:t>동원산업</a:t>
                      </a:r>
                      <a:r>
                        <a:rPr kumimoji="1" lang="en-US" altLang="ko-KR" sz="1400" kern="1200" dirty="0" smtClean="0"/>
                        <a:t>, </a:t>
                      </a:r>
                      <a:r>
                        <a:rPr kumimoji="1" lang="ko-KR" altLang="en-US" sz="1400" kern="1200" dirty="0" smtClean="0"/>
                        <a:t>삼성전자</a:t>
                      </a:r>
                      <a:r>
                        <a:rPr kumimoji="1" lang="en-US" altLang="ko-KR" sz="1400" kern="1200" dirty="0" smtClean="0"/>
                        <a:t>, </a:t>
                      </a:r>
                      <a:br>
                        <a:rPr kumimoji="1" lang="en-US" altLang="ko-KR" sz="1400" kern="1200" dirty="0" smtClean="0"/>
                      </a:br>
                      <a:r>
                        <a:rPr kumimoji="1" lang="en-US" altLang="ko-KR" sz="1400" kern="1200" dirty="0" smtClean="0"/>
                        <a:t>         </a:t>
                      </a:r>
                      <a:r>
                        <a:rPr kumimoji="1" lang="ko-KR" altLang="en-US" sz="1400" kern="1200" dirty="0" smtClean="0"/>
                        <a:t>미성상사</a:t>
                      </a:r>
                      <a:r>
                        <a:rPr kumimoji="1" lang="en-US" altLang="ko-KR" sz="1400" kern="1200" dirty="0" smtClean="0"/>
                        <a:t>(</a:t>
                      </a:r>
                      <a:r>
                        <a:rPr kumimoji="1" lang="ko-KR" altLang="en-US" sz="1400" kern="1200" dirty="0" smtClean="0"/>
                        <a:t>가발</a:t>
                      </a:r>
                      <a:r>
                        <a:rPr kumimoji="1" lang="en-US" altLang="ko-KR" sz="1400" kern="1200" dirty="0" smtClean="0"/>
                        <a:t>), </a:t>
                      </a:r>
                      <a:r>
                        <a:rPr kumimoji="1" lang="ko-KR" altLang="en-US" sz="1400" kern="1200" dirty="0" err="1" smtClean="0"/>
                        <a:t>거광수산</a:t>
                      </a:r>
                      <a:endParaRPr kumimoji="1" lang="en-US" altLang="ko-KR" sz="1400" kern="1200" dirty="0" smtClean="0">
                        <a:solidFill>
                          <a:schemeClr val="dk1"/>
                        </a:solidFill>
                        <a:latin typeface="휴먼엑스포" panose="02030504000101010101" pitchFamily="18" charset="-127"/>
                        <a:ea typeface="휴먼엑스포" panose="02030504000101010101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4" name="Picture 2" descr="http://c.ask.nate.com/imgs/qrsi.php/12055744/21933348/0/1/A/%EC%84%B8%EB%84%A4%EA%B0%88%20%ED%95%91%ED%81%AC%ED%98%B8%EC%88%98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064" y="1568624"/>
            <a:ext cx="2591530" cy="18722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005064" y="3656856"/>
            <a:ext cx="2591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세네갈 장미호수</a:t>
            </a:r>
            <a:endParaRPr lang="ko-KR" altLang="en-US" dirty="0"/>
          </a:p>
        </p:txBody>
      </p:sp>
      <p:pic>
        <p:nvPicPr>
          <p:cNvPr id="1026" name="Picture 2" descr="Y:\사진자료\행사\2014\20140730_세네갈명예영사관개관식\DSC_56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7" y="5745088"/>
            <a:ext cx="2717664" cy="180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88254" y="7689304"/>
            <a:ext cx="25915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err="1" smtClean="0"/>
              <a:t>마마두은자이</a:t>
            </a:r>
            <a:r>
              <a:rPr lang="ko-KR" altLang="en-US" sz="1200" dirty="0" smtClean="0"/>
              <a:t> 주한 세네갈 대사</a:t>
            </a:r>
            <a:endParaRPr lang="ko-KR" altLang="en-US" sz="1200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49" y="122114"/>
            <a:ext cx="794677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8" name="Picture 5" descr="http://flagpedia.net/data/flags/ultra/sn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79" y="128464"/>
            <a:ext cx="835501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4242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-15661" y="38870"/>
            <a:ext cx="5400600" cy="881682"/>
          </a:xfrm>
        </p:spPr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altLang="ko-KR" dirty="0"/>
              <a:t>Senegal Government projects</a:t>
            </a:r>
            <a:endParaRPr lang="ko-KR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49" y="122114"/>
            <a:ext cx="794677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" name="Picture 5" descr="http://flagpedia.net/data/flags/ultra/sn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79" y="128464"/>
            <a:ext cx="835501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26" name="Picture 2" descr="Z:\지원용\경영진\대표이사\세네갈영사관\브로슈어\자료\번역\JPG\Government projects (1)_페이지_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91" y="1208584"/>
            <a:ext cx="6110219" cy="86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89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-15661" y="38870"/>
            <a:ext cx="5400600" cy="881682"/>
          </a:xfrm>
        </p:spPr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altLang="ko-KR" dirty="0"/>
              <a:t>Senegal Government projects</a:t>
            </a:r>
            <a:endParaRPr lang="ko-KR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49" y="122114"/>
            <a:ext cx="794677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" name="Picture 5" descr="http://flagpedia.net/data/flags/ultra/sn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79" y="128464"/>
            <a:ext cx="835501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2050" name="Picture 2" descr="Z:\지원용\경영진\대표이사\세네갈영사관\브로슈어\자료\번역\JPG\Government projects (1)_페이지_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47" y="1136576"/>
            <a:ext cx="6110218" cy="86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60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-15661" y="38870"/>
            <a:ext cx="5400600" cy="881682"/>
          </a:xfrm>
        </p:spPr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altLang="ko-KR" dirty="0"/>
              <a:t>Senegal Government projects</a:t>
            </a:r>
            <a:endParaRPr lang="ko-KR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49" y="122114"/>
            <a:ext cx="794677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" name="Picture 5" descr="http://flagpedia.net/data/flags/ultra/sn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79" y="128464"/>
            <a:ext cx="835501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4098" name="Picture 2" descr="Z:\지원용\경영진\대표이사\세네갈영사관\브로슈어\자료\번역\JPG\Government projects (1)_페이지_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91" y="1137536"/>
            <a:ext cx="6110218" cy="86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60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-15661" y="38870"/>
            <a:ext cx="5400600" cy="881682"/>
          </a:xfrm>
        </p:spPr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altLang="ko-KR" dirty="0"/>
              <a:t>Senegal Government projects</a:t>
            </a:r>
            <a:endParaRPr lang="ko-KR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49" y="122114"/>
            <a:ext cx="794677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" name="Picture 5" descr="http://flagpedia.net/data/flags/ultra/sn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79" y="128464"/>
            <a:ext cx="835501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5122" name="Picture 2" descr="Z:\지원용\경영진\대표이사\세네갈영사관\브로슈어\자료\번역\JPG\Government projects (1)_페이지_0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91" y="1136576"/>
            <a:ext cx="6110218" cy="86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60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-15661" y="38870"/>
            <a:ext cx="5400600" cy="881682"/>
          </a:xfrm>
        </p:spPr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altLang="ko-KR" dirty="0"/>
              <a:t>Senegal Government projects</a:t>
            </a:r>
            <a:endParaRPr lang="ko-KR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49" y="122114"/>
            <a:ext cx="794677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" name="Picture 5" descr="http://flagpedia.net/data/flags/ultra/sn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79" y="128464"/>
            <a:ext cx="835501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26" name="Picture 2" descr="Z:\지원용\경영진\대표이사\세네갈영사관\브로슈어\자료\번역\JPG\Government projects (1)_페이지_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91" y="1136576"/>
            <a:ext cx="6110218" cy="86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60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-15661" y="38870"/>
            <a:ext cx="5400600" cy="881682"/>
          </a:xfrm>
        </p:spPr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altLang="ko-KR" dirty="0"/>
              <a:t>Senegal Government projects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404664" y="1136576"/>
            <a:ext cx="604867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1300" b="1" dirty="0" smtClean="0">
                <a:solidFill>
                  <a:schemeClr val="bg1"/>
                </a:solidFill>
                <a:latin typeface="-윤고딕340" panose="02030504000101010101" pitchFamily="18" charset="-127"/>
                <a:ea typeface="-윤고딕340" panose="02030504000101010101" pitchFamily="18" charset="-127"/>
                <a:cs typeface="굴림" pitchFamily="50" charset="-127"/>
              </a:rPr>
              <a:t>보건 </a:t>
            </a:r>
            <a:r>
              <a:rPr kumimoji="1" lang="en-US" altLang="ko-KR" sz="1300" b="1" dirty="0" smtClean="0">
                <a:solidFill>
                  <a:schemeClr val="bg1"/>
                </a:solidFill>
                <a:latin typeface="-윤고딕340" panose="02030504000101010101" pitchFamily="18" charset="-127"/>
                <a:ea typeface="-윤고딕340" panose="02030504000101010101" pitchFamily="18" charset="-127"/>
                <a:cs typeface="굴림" pitchFamily="50" charset="-127"/>
              </a:rPr>
              <a:t>– </a:t>
            </a:r>
            <a:r>
              <a:rPr kumimoji="1" lang="ko-KR" altLang="en-US" sz="1300" b="1" dirty="0" smtClean="0">
                <a:solidFill>
                  <a:schemeClr val="bg1"/>
                </a:solidFill>
                <a:latin typeface="-윤고딕340" panose="02030504000101010101" pitchFamily="18" charset="-127"/>
                <a:ea typeface="-윤고딕340" panose="02030504000101010101" pitchFamily="18" charset="-127"/>
                <a:cs typeface="굴림" pitchFamily="50" charset="-127"/>
              </a:rPr>
              <a:t>암 예방 센터</a:t>
            </a:r>
            <a:endParaRPr kumimoji="1" lang="en-US" altLang="ko-KR" sz="1300" b="1" dirty="0" smtClean="0">
              <a:solidFill>
                <a:schemeClr val="bg1"/>
              </a:solidFill>
              <a:latin typeface="-윤고딕340" panose="02030504000101010101" pitchFamily="18" charset="-127"/>
              <a:ea typeface="-윤고딕340" panose="02030504000101010101" pitchFamily="18" charset="-127"/>
              <a:cs typeface="굴림" pitchFamily="50" charset="-127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49" y="122114"/>
            <a:ext cx="794677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9" name="Picture 5" descr="http://flagpedia.net/data/flags/ultra/sn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79" y="128464"/>
            <a:ext cx="835501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26" name="Picture 2" descr="Z:\지원용\경영진\대표이사\세네갈영사관\브로슈어\자료\번역\JPG\Government projects (1)_페이지_0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91" y="1136576"/>
            <a:ext cx="6110218" cy="86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60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-15661" y="38870"/>
            <a:ext cx="5400600" cy="881682"/>
          </a:xfrm>
        </p:spPr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altLang="ko-KR" dirty="0"/>
              <a:t>Senegal Government projects</a:t>
            </a:r>
            <a:endParaRPr lang="ko-KR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49" y="122114"/>
            <a:ext cx="794677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" name="Picture 5" descr="http://flagpedia.net/data/flags/ultra/sn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79" y="128464"/>
            <a:ext cx="835501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2050" name="Picture 2" descr="Z:\지원용\경영진\대표이사\세네갈영사관\브로슈어\자료\번역\JPG\Government projects (1)_페이지_0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91" y="1136576"/>
            <a:ext cx="6110219" cy="86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60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-15661" y="38870"/>
            <a:ext cx="5400600" cy="881682"/>
          </a:xfrm>
        </p:spPr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altLang="ko-KR" dirty="0"/>
              <a:t>Senegal Government projects</a:t>
            </a:r>
            <a:endParaRPr lang="ko-KR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49" y="122114"/>
            <a:ext cx="794677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" name="Picture 5" descr="http://flagpedia.net/data/flags/ultra/sn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79" y="128464"/>
            <a:ext cx="835501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3074" name="Picture 2" descr="Z:\지원용\경영진\대표이사\세네갈영사관\브로슈어\자료\번역\JPG\Government projects (1)_페이지_0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91" y="1137536"/>
            <a:ext cx="6110218" cy="86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60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-15661" y="38870"/>
            <a:ext cx="5400600" cy="881682"/>
          </a:xfrm>
        </p:spPr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altLang="ko-KR" dirty="0"/>
              <a:t>Senegal Government projects</a:t>
            </a:r>
            <a:endParaRPr lang="ko-KR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49" y="122114"/>
            <a:ext cx="794677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" name="Picture 5" descr="http://flagpedia.net/data/flags/ultra/sn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79" y="128464"/>
            <a:ext cx="835501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3074" name="Picture 2" descr="Z:\지원용\경영진\대표이사\세네갈영사관\브로슈어\자료\번역\JPG\Government projects (1)_페이지_0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91" y="1136576"/>
            <a:ext cx="6110218" cy="86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60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-15661" y="38870"/>
            <a:ext cx="5400600" cy="881682"/>
          </a:xfrm>
        </p:spPr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altLang="ko-KR" dirty="0"/>
              <a:t>Senegal Government projects</a:t>
            </a:r>
            <a:endParaRPr lang="ko-KR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49" y="122114"/>
            <a:ext cx="794677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" name="Picture 5" descr="http://flagpedia.net/data/flags/ultra/sn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79" y="128464"/>
            <a:ext cx="835501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4098" name="Picture 2" descr="Z:\지원용\경영진\대표이사\세네갈영사관\브로슈어\자료\번역\JPG\Government projects (1)_페이지_1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91" y="1064568"/>
            <a:ext cx="6110218" cy="86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60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-15661" y="38870"/>
            <a:ext cx="5400600" cy="881682"/>
          </a:xfrm>
        </p:spPr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altLang="ko-KR" dirty="0"/>
              <a:t>Senegal Government projects</a:t>
            </a:r>
            <a:endParaRPr lang="ko-KR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49" y="122114"/>
            <a:ext cx="794677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" name="Picture 5" descr="http://flagpedia.net/data/flags/ultra/sn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79" y="128464"/>
            <a:ext cx="835501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5122" name="Picture 2" descr="Z:\지원용\경영진\대표이사\세네갈영사관\브로슈어\자료\번역\JPG\Government projects (1)_페이지_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91" y="1136576"/>
            <a:ext cx="6110218" cy="86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60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-15661" y="38870"/>
            <a:ext cx="5400600" cy="881682"/>
          </a:xfrm>
        </p:spPr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altLang="ko-KR" dirty="0"/>
              <a:t>Senegal Government projects</a:t>
            </a:r>
            <a:endParaRPr lang="ko-KR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49" y="122114"/>
            <a:ext cx="794677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" name="Picture 5" descr="http://flagpedia.net/data/flags/ultra/sn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79" y="128464"/>
            <a:ext cx="835501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6146" name="Picture 2" descr="Z:\지원용\경영진\대표이사\세네갈영사관\브로슈어\자료\번역\JPG\Government projects (1)_페이지_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91" y="1136576"/>
            <a:ext cx="6110219" cy="86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48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-15661" y="38870"/>
            <a:ext cx="5400600" cy="881682"/>
          </a:xfrm>
        </p:spPr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altLang="ko-KR" dirty="0"/>
              <a:t>Senegal Government projects</a:t>
            </a:r>
            <a:endParaRPr lang="ko-KR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49" y="122114"/>
            <a:ext cx="794677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" name="Picture 5" descr="http://flagpedia.net/data/flags/ultra/sn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79" y="128464"/>
            <a:ext cx="835501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7170" name="Picture 2" descr="Z:\지원용\경영진\대표이사\세네갈영사관\브로슈어\자료\번역\JPG\Government projects (1)_페이지_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91" y="1136576"/>
            <a:ext cx="6110218" cy="86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48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-15661" y="38870"/>
            <a:ext cx="5400600" cy="881682"/>
          </a:xfrm>
        </p:spPr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altLang="ko-KR" dirty="0"/>
              <a:t>Senegal Government projects</a:t>
            </a:r>
            <a:endParaRPr lang="ko-KR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49" y="122114"/>
            <a:ext cx="794677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" name="Picture 5" descr="http://flagpedia.net/data/flags/ultra/sn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79" y="128464"/>
            <a:ext cx="835501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194" name="Picture 2" descr="Z:\지원용\경영진\대표이사\세네갈영사관\브로슈어\자료\번역\JPG\Government projects (1)_페이지_1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91" y="1136576"/>
            <a:ext cx="6110218" cy="86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48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-15661" y="38870"/>
            <a:ext cx="5400600" cy="881682"/>
          </a:xfrm>
        </p:spPr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altLang="ko-KR" dirty="0"/>
              <a:t>Senegal Government projects</a:t>
            </a:r>
            <a:endParaRPr lang="ko-KR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49" y="122114"/>
            <a:ext cx="794677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" name="Picture 5" descr="http://flagpedia.net/data/flags/ultra/sn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79" y="128464"/>
            <a:ext cx="835501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9218" name="Picture 2" descr="Z:\지원용\경영진\대표이사\세네갈영사관\브로슈어\자료\번역\JPG\Government projects (1)_페이지_1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91" y="1064568"/>
            <a:ext cx="6110218" cy="86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48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-15661" y="38870"/>
            <a:ext cx="5400600" cy="881682"/>
          </a:xfrm>
        </p:spPr>
        <p:txBody>
          <a:bodyPr>
            <a:norm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altLang="ko-KR" dirty="0"/>
              <a:t>Senegal Government projects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404664" y="1136576"/>
            <a:ext cx="6048672" cy="257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1300" b="1" dirty="0" smtClean="0">
                <a:solidFill>
                  <a:schemeClr val="bg1"/>
                </a:solidFill>
                <a:latin typeface="-윤고딕340" panose="02030504000101010101" pitchFamily="18" charset="-127"/>
                <a:ea typeface="-윤고딕340" panose="02030504000101010101" pitchFamily="18" charset="-127"/>
                <a:cs typeface="굴림" pitchFamily="50" charset="-127"/>
              </a:rPr>
              <a:t>공공지원주택 </a:t>
            </a:r>
            <a:r>
              <a:rPr kumimoji="1" lang="en-US" altLang="ko-KR" sz="1300" b="1" dirty="0" smtClean="0">
                <a:solidFill>
                  <a:schemeClr val="bg1"/>
                </a:solidFill>
                <a:latin typeface="-윤고딕340" panose="02030504000101010101" pitchFamily="18" charset="-127"/>
                <a:ea typeface="-윤고딕340" panose="02030504000101010101" pitchFamily="18" charset="-127"/>
                <a:cs typeface="굴림" pitchFamily="50" charset="-127"/>
              </a:rPr>
              <a:t>– </a:t>
            </a:r>
            <a:r>
              <a:rPr kumimoji="1" lang="ko-KR" altLang="en-US" sz="1300" b="1" dirty="0" smtClean="0">
                <a:solidFill>
                  <a:schemeClr val="bg1"/>
                </a:solidFill>
                <a:latin typeface="-윤고딕340" panose="02030504000101010101" pitchFamily="18" charset="-127"/>
                <a:ea typeface="-윤고딕340" panose="02030504000101010101" pitchFamily="18" charset="-127"/>
                <a:cs typeface="굴림" pitchFamily="50" charset="-127"/>
              </a:rPr>
              <a:t>공공지원 주택 제공사업</a:t>
            </a:r>
            <a:endParaRPr kumimoji="1" lang="en-US" altLang="ko-KR" sz="1300" b="1" dirty="0" smtClean="0">
              <a:solidFill>
                <a:schemeClr val="bg1"/>
              </a:solidFill>
              <a:latin typeface="-윤고딕340" panose="02030504000101010101" pitchFamily="18" charset="-127"/>
              <a:ea typeface="-윤고딕340" panose="02030504000101010101" pitchFamily="18" charset="-127"/>
              <a:cs typeface="굴림" pitchFamily="50" charset="-127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149" y="122114"/>
            <a:ext cx="794677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8" name="Picture 5" descr="http://flagpedia.net/data/flags/ultra/sn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579" y="128464"/>
            <a:ext cx="835501" cy="788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242" name="Picture 2" descr="Z:\지원용\경영진\대표이사\세네갈영사관\브로슈어\자료\번역\JPG\Senegal Government Projects-1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15" y="1136576"/>
            <a:ext cx="6106370" cy="86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48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11014</TotalTime>
  <Words>489</Words>
  <Application>Microsoft Office PowerPoint</Application>
  <PresentationFormat>A4 용지(210x297mm)</PresentationFormat>
  <Paragraphs>96</Paragraphs>
  <Slides>20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테마</vt:lpstr>
      <vt:lpstr>About Senegal</vt:lpstr>
      <vt:lpstr>PowerPoint 프레젠테이션</vt:lpstr>
      <vt:lpstr>세네갈 약황</vt:lpstr>
      <vt:lpstr>세네갈 약황</vt:lpstr>
      <vt:lpstr>Senegal Government projects</vt:lpstr>
      <vt:lpstr>Senegal Government projects</vt:lpstr>
      <vt:lpstr>Senegal Government projects</vt:lpstr>
      <vt:lpstr>Senegal Government projects</vt:lpstr>
      <vt:lpstr>Senegal Government projects</vt:lpstr>
      <vt:lpstr>Senegal Government projects</vt:lpstr>
      <vt:lpstr>Senegal Government projects</vt:lpstr>
      <vt:lpstr>Senegal Government projects</vt:lpstr>
      <vt:lpstr>Senegal Government projects</vt:lpstr>
      <vt:lpstr>Senegal Government projects</vt:lpstr>
      <vt:lpstr>Senegal Government projects</vt:lpstr>
      <vt:lpstr>Senegal Government projects</vt:lpstr>
      <vt:lpstr>Senegal Government projects</vt:lpstr>
      <vt:lpstr>Senegal Government projects</vt:lpstr>
      <vt:lpstr>Senegal Government projects</vt:lpstr>
      <vt:lpstr>Senegal Government projects</vt:lpstr>
    </vt:vector>
  </TitlesOfParts>
  <Company>(주) 예스폼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프리미엄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C.S Park</cp:lastModifiedBy>
  <cp:revision>822</cp:revision>
  <cp:lastPrinted>2015-03-26T23:10:38Z</cp:lastPrinted>
  <dcterms:created xsi:type="dcterms:W3CDTF">2010-02-01T08:03:16Z</dcterms:created>
  <dcterms:modified xsi:type="dcterms:W3CDTF">2015-03-27T01:41:27Z</dcterms:modified>
</cp:coreProperties>
</file>